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859" r:id="rId2"/>
    <p:sldId id="1089" r:id="rId3"/>
    <p:sldId id="1090" r:id="rId4"/>
    <p:sldId id="1122" r:id="rId5"/>
    <p:sldId id="1123" r:id="rId6"/>
    <p:sldId id="1124" r:id="rId7"/>
    <p:sldId id="1091" r:id="rId8"/>
    <p:sldId id="1092" r:id="rId9"/>
    <p:sldId id="1133" r:id="rId10"/>
    <p:sldId id="1125" r:id="rId11"/>
    <p:sldId id="1126" r:id="rId12"/>
    <p:sldId id="1134" r:id="rId13"/>
    <p:sldId id="1127" r:id="rId14"/>
    <p:sldId id="1093" r:id="rId15"/>
    <p:sldId id="1094" r:id="rId16"/>
    <p:sldId id="1136" r:id="rId17"/>
    <p:sldId id="1137" r:id="rId18"/>
    <p:sldId id="1135" r:id="rId19"/>
    <p:sldId id="1138" r:id="rId20"/>
    <p:sldId id="1139" r:id="rId21"/>
    <p:sldId id="1097" r:id="rId22"/>
    <p:sldId id="1095" r:id="rId23"/>
    <p:sldId id="1140" r:id="rId24"/>
    <p:sldId id="1098" r:id="rId25"/>
    <p:sldId id="1111" r:id="rId26"/>
    <p:sldId id="1113" r:id="rId27"/>
    <p:sldId id="1114" r:id="rId28"/>
    <p:sldId id="1141" r:id="rId29"/>
    <p:sldId id="1100" r:id="rId30"/>
    <p:sldId id="1101" r:id="rId31"/>
    <p:sldId id="1142" r:id="rId32"/>
    <p:sldId id="1117" r:id="rId33"/>
    <p:sldId id="1102" r:id="rId34"/>
    <p:sldId id="1103" r:id="rId35"/>
    <p:sldId id="1143" r:id="rId36"/>
    <p:sldId id="1144" r:id="rId37"/>
    <p:sldId id="1119" r:id="rId38"/>
    <p:sldId id="1120" r:id="rId39"/>
    <p:sldId id="1164" r:id="rId40"/>
    <p:sldId id="1121" r:id="rId41"/>
    <p:sldId id="1104" r:id="rId42"/>
    <p:sldId id="1165" r:id="rId43"/>
    <p:sldId id="1146" r:id="rId44"/>
    <p:sldId id="1149" r:id="rId45"/>
    <p:sldId id="1150" r:id="rId46"/>
    <p:sldId id="1151" r:id="rId47"/>
    <p:sldId id="1153" r:id="rId48"/>
    <p:sldId id="1154" r:id="rId49"/>
    <p:sldId id="1155" r:id="rId50"/>
    <p:sldId id="1156" r:id="rId51"/>
    <p:sldId id="1158" r:id="rId5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原子结构与元素性质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元素性质的递变规律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的电离能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第一电离能的变化规律和原因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电离能的数值大小主要取决于原子的核电荷数、原子半径以及原子的核外电子排布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88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179182"/>
              </p:ext>
            </p:extLst>
          </p:nvPr>
        </p:nvGraphicFramePr>
        <p:xfrm>
          <a:off x="343710" y="2492896"/>
          <a:ext cx="11502993" cy="3513070"/>
        </p:xfrm>
        <a:graphic>
          <a:graphicData uri="http://schemas.openxmlformats.org/drawingml/2006/table">
            <a:tbl>
              <a:tblPr firstRow="1" firstCol="1" bandRow="1"/>
              <a:tblGrid>
                <a:gridCol w="1719048">
                  <a:extLst>
                    <a:ext uri="{9D8B030D-6E8A-4147-A177-3AD203B41FA5}">
                      <a16:colId xmlns:a16="http://schemas.microsoft.com/office/drawing/2014/main" val="276312865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950887092"/>
                    </a:ext>
                  </a:extLst>
                </a:gridCol>
                <a:gridCol w="8847841">
                  <a:extLst>
                    <a:ext uri="{9D8B030D-6E8A-4147-A177-3AD203B41FA5}">
                      <a16:colId xmlns:a16="http://schemas.microsoft.com/office/drawing/2014/main" val="3363913955"/>
                    </a:ext>
                  </a:extLst>
                </a:gridCol>
              </a:tblGrid>
              <a:tr h="175653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周期元素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同周期元素从左到右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第一电离能整体呈增大趋势。每个周期的第一种元素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氢和碱金属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的第一电离能最小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最后一种元素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稀有气体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的第一电离能最大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36" marR="413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766129"/>
                  </a:ext>
                </a:extLst>
              </a:tr>
              <a:tr h="17565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同周期元素原子的电子层数相同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但随着核电荷数增大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原子核对外层电子的吸引作用增强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失去电子的能力逐渐减弱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元素的第一电离能整体呈增大趋势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36" marR="413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6544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8117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884789"/>
              </p:ext>
            </p:extLst>
          </p:nvPr>
        </p:nvGraphicFramePr>
        <p:xfrm>
          <a:off x="334567" y="908720"/>
          <a:ext cx="11521278" cy="4968553"/>
        </p:xfrm>
        <a:graphic>
          <a:graphicData uri="http://schemas.openxmlformats.org/drawingml/2006/table">
            <a:tbl>
              <a:tblPr firstRow="1" firstCol="1" bandRow="1"/>
              <a:tblGrid>
                <a:gridCol w="1584175">
                  <a:extLst>
                    <a:ext uri="{9D8B030D-6E8A-4147-A177-3AD203B41FA5}">
                      <a16:colId xmlns:a16="http://schemas.microsoft.com/office/drawing/2014/main" val="260285588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858004935"/>
                    </a:ext>
                  </a:extLst>
                </a:gridCol>
                <a:gridCol w="9145015">
                  <a:extLst>
                    <a:ext uri="{9D8B030D-6E8A-4147-A177-3AD203B41FA5}">
                      <a16:colId xmlns:a16="http://schemas.microsoft.com/office/drawing/2014/main" val="1264810562"/>
                    </a:ext>
                  </a:extLst>
                </a:gridCol>
              </a:tblGrid>
              <a:tr h="58917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主族元素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同主族元素从上到下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第一电离能逐渐减小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65" marR="286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753519"/>
                  </a:ext>
                </a:extLst>
              </a:tr>
              <a:tr h="184794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同主族元素原子的价层电子数相同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但从上到下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原子半径逐渐增大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原子核对外层电子的吸引作用逐渐减弱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失去电子的能力逐渐增强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元素的第一电离能逐渐减小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65" marR="286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941139"/>
                  </a:ext>
                </a:extLst>
              </a:tr>
              <a:tr h="124040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过渡元素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过渡元素的第一电离能的变化不太规则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同周期过渡元素中随着元素原子核电荷数的增加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第一电离能略有增大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65" marR="286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0159199"/>
                  </a:ext>
                </a:extLst>
              </a:tr>
              <a:tr h="129103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对过渡元素原子来说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增加的电子大部分排布在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轨道上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原子核对外层电子的吸引作用变化不是太大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65" marR="286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432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814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逐级电离能变化规律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原子的逐级电离能越来越大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失去电子时，首先失去的是能量最高的电子，故第一电离能较小，以后再失去的电子都是能量较低的电子，所需要的能量增多；同时，失去电子后，阳离子所带的正电荷对电子的吸引能力更强，从而使电离能越来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逐级电离能递增有突变现象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238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同一能层的电子，能量相差不大，在同一能层逐渐失去一个电子时，所需能量差别不是太大；从不同能层失去一个电子时，所需能量有很大的差距。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597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电负性</a:t>
            </a:r>
            <a:endParaRPr lang="en-US" altLang="zh-CN" b="1" dirty="0" smtClean="0">
              <a:solidFill>
                <a:srgbClr val="1EB26A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889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6827" y="889580"/>
            <a:ext cx="1354455" cy="3594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495480"/>
              </p:ext>
            </p:extLst>
          </p:nvPr>
        </p:nvGraphicFramePr>
        <p:xfrm>
          <a:off x="343711" y="1412776"/>
          <a:ext cx="11502992" cy="3816423"/>
        </p:xfrm>
        <a:graphic>
          <a:graphicData uri="http://schemas.openxmlformats.org/drawingml/2006/table">
            <a:tbl>
              <a:tblPr firstRow="1" firstCol="1" bandRow="1"/>
              <a:tblGrid>
                <a:gridCol w="885730">
                  <a:extLst>
                    <a:ext uri="{9D8B030D-6E8A-4147-A177-3AD203B41FA5}">
                      <a16:colId xmlns:a16="http://schemas.microsoft.com/office/drawing/2014/main" val="1093323729"/>
                    </a:ext>
                  </a:extLst>
                </a:gridCol>
                <a:gridCol w="10617262">
                  <a:extLst>
                    <a:ext uri="{9D8B030D-6E8A-4147-A177-3AD203B41FA5}">
                      <a16:colId xmlns:a16="http://schemas.microsoft.com/office/drawing/2014/main" val="2474859772"/>
                    </a:ext>
                  </a:extLst>
                </a:gridCol>
              </a:tblGrid>
              <a:tr h="12721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含义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元素的原子在化合物中吸引电子的能力。元素的电负性越大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表示其原子在化合物中吸引键合电子的能力越强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85933"/>
                  </a:ext>
                </a:extLst>
              </a:tr>
              <a:tr h="12721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标准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以氟的电负性为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和锂的电负性为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作为相对标准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计算得出其他元素的电负性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稀有气体未计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802946"/>
                  </a:ext>
                </a:extLst>
              </a:tr>
              <a:tr h="12721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在元素周期表中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同周期从左到右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元素的电负性逐渐增大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同主族从上到下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元素的电负性逐渐减小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443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847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38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的分区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按核外电子排布式中最后填入的电子的能级符号可将元素周期表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个区，而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个纵列的元素原子的核外电子因先填充满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能级而后再填充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能级而得名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8855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46766"/>
            <a:ext cx="6249035" cy="539750"/>
          </a:xfrm>
          <a:prstGeom prst="rect">
            <a:avLst/>
          </a:prstGeom>
        </p:spPr>
      </p:pic>
      <p:pic>
        <p:nvPicPr>
          <p:cNvPr id="4" name="要点1.eps" descr="id:21474885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444" y="1494847"/>
            <a:ext cx="1024890" cy="359410"/>
          </a:xfrm>
          <a:prstGeom prst="rect">
            <a:avLst/>
          </a:prstGeom>
        </p:spPr>
      </p:pic>
      <p:pic>
        <p:nvPicPr>
          <p:cNvPr id="5" name="25sysj474.jpg" descr="id:21474889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80340" y="4149080"/>
            <a:ext cx="4248472" cy="242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638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区：包含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两族元素，除氢元素外，其余都是活泼的金属元素。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区：包含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族元素，除氢元素外，所有的非金属元素都在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区：包含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族的元素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镧系和锕系除外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区：包含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族的元素。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区：镧系和锕系元素。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022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各区价层电子排布特点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295618"/>
              </p:ext>
            </p:extLst>
          </p:nvPr>
        </p:nvGraphicFramePr>
        <p:xfrm>
          <a:off x="343712" y="1438884"/>
          <a:ext cx="11502991" cy="4555910"/>
        </p:xfrm>
        <a:graphic>
          <a:graphicData uri="http://schemas.openxmlformats.org/drawingml/2006/table">
            <a:tbl>
              <a:tblPr firstRow="1" firstCol="1" bandRow="1"/>
              <a:tblGrid>
                <a:gridCol w="966251">
                  <a:extLst>
                    <a:ext uri="{9D8B030D-6E8A-4147-A177-3AD203B41FA5}">
                      <a16:colId xmlns:a16="http://schemas.microsoft.com/office/drawing/2014/main" val="1775603133"/>
                    </a:ext>
                  </a:extLst>
                </a:gridCol>
                <a:gridCol w="5059015">
                  <a:extLst>
                    <a:ext uri="{9D8B030D-6E8A-4147-A177-3AD203B41FA5}">
                      <a16:colId xmlns:a16="http://schemas.microsoft.com/office/drawing/2014/main" val="1197198349"/>
                    </a:ext>
                  </a:extLst>
                </a:gridCol>
                <a:gridCol w="5477725">
                  <a:extLst>
                    <a:ext uri="{9D8B030D-6E8A-4147-A177-3AD203B41FA5}">
                      <a16:colId xmlns:a16="http://schemas.microsoft.com/office/drawing/2014/main" val="3159960400"/>
                    </a:ext>
                  </a:extLst>
                </a:gridCol>
              </a:tblGrid>
              <a:tr h="691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分区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元素位置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价层电子排布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94616"/>
                  </a:ext>
                </a:extLst>
              </a:tr>
              <a:tr h="691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003057"/>
                  </a:ext>
                </a:extLst>
              </a:tr>
              <a:tr h="691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ⅢA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ⅦA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328291"/>
                  </a:ext>
                </a:extLst>
              </a:tr>
              <a:tr h="691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Ⅲ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及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Ⅷ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镧系和锕系除外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7836410"/>
                  </a:ext>
                </a:extLst>
              </a:tr>
              <a:tr h="691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ⅡB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892132"/>
                  </a:ext>
                </a:extLst>
              </a:tr>
              <a:tr h="69172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镧系及锕系元素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1622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904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元素原子最外层只有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个电子，最高电子层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符合上述条件的元素有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种；原子序数分别为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885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1916648"/>
            <a:ext cx="11499467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2060108"/>
            <a:ext cx="1009650" cy="35941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5891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题给元素的原子最高电子层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最外层只有一个电子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则该电子在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轨道上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所以最外层电子排布式为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。次外层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当最外层已经填入电子时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次外层的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应已充满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轨道的电子数可为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。这三种情况对应的原子的原子序数分别为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三种元素。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886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2702371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2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写出相应元素原子的电子排布式，并指出其在周期表中的位置：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1916648"/>
            <a:ext cx="11499467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ⅥB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第四周期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ⅠB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235" y="2060108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6948"/>
            <a:ext cx="11485848" cy="29700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外围电子不一定是最外层电子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只有主族元素的外围电子才是最外层电子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对于过渡元素还包括部分内层电子。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元素的外围电子数不一定等于其所在族的族序数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对主族元素外围电子数等于其所在族序数成立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对于部分过渡元素不成立。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同一族元素的外围电子排布不一定相同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890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936" y="889580"/>
            <a:ext cx="154051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159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原子结构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与元素周期表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元素周期律、元素周期系和元素周期表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元素性质随着原子序数递增发生周期性的变化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8399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82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84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8222" y="1493106"/>
            <a:ext cx="13023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4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6948"/>
            <a:ext cx="11485848" cy="52743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根据原子结构特征判断元素在元素周期表中的位置和元素的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分区</a:t>
            </a:r>
            <a:r>
              <a:rPr lang="en-US" altLang="zh-CN" sz="105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-636184"/>
                <a:ext cx="11485848" cy="6153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𝐬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～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区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Ⅰ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𝐀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：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𝒏</m:t>
                                        </m:r>
                                        <m:sSup>
                                          <m:sSupPr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𝐬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𝟏</m:t>
                                            </m:r>
                                          </m:sup>
                                        </m:sSup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Ⅱ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𝐀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：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𝒏</m:t>
                                        </m:r>
                                        <m:sSup>
                                          <m:sSupPr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𝐬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e>
                                    </m:mr>
                                  </m:m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𝐬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𝐩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～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𝐩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区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Ⅲ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𝐀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～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Ⅶ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𝐀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外围电子数</m:t>
                                        </m:r>
                                        <m: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＝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族序数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𝟎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排满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  <m:r>
                                          <a:rPr lang="en-US" altLang="zh-CN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                                        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－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𝐝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𝟏𝟎</m:t>
                                  </m:r>
                                </m:sup>
                              </m:sSup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𝐬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～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𝐝𝐬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区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Ⅰ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𝐁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: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𝒏</m:t>
                                        </m:r>
                                        <m: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－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  <m:sSup>
                                          <m:sSupPr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𝐝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𝟏𝟎</m:t>
                                            </m:r>
                                          </m:sup>
                                        </m:sSup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𝒏</m:t>
                                        </m:r>
                                        <m:sSup>
                                          <m:sSupPr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𝐬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𝟏</m:t>
                                            </m:r>
                                          </m:sup>
                                        </m:sSup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Ⅱ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𝐁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: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𝒏</m:t>
                                        </m:r>
                                        <m: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－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  <m:sSup>
                                          <m:sSupPr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𝐝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𝟏𝟎</m:t>
                                            </m:r>
                                          </m:sup>
                                        </m:sSup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𝒏</m:t>
                                        </m:r>
                                        <m:sSup>
                                          <m:sSupPr>
                                            <m:ctrlPr>
                                              <a:rPr lang="zh-CN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𝐬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zh-CN" b="1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宋体" panose="02010600030101010101" pitchFamily="2" charset="-122"/>
                                                <a:cs typeface="Times New Roman" panose="020206030504050203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p>
                                      </m:e>
                                    </m:mr>
                                  </m:m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－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𝐝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～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sup>
                              </m:sSup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𝐧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𝐬</m:t>
                                  </m:r>
                                </m:e>
                                <m:sup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～</m:t>
                                  </m:r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区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宋体" panose="02010600030101010101" pitchFamily="2" charset="-122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plcHide m:val="on"/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zh-CN" altLang="zh-CN" b="1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Ⅲ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𝐁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～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Ⅶ</m:t>
                                        </m:r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𝐁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(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外围电子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数</m:t>
                                        </m:r>
                                        <m: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＝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族序数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)</m:t>
                                        </m:r>
                                        <m:r>
                                          <a:rPr lang="en-US" altLang="zh-CN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                    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m:rPr>
                                            <m:nor/>
                                          </m:rPr>
                                          <a:rPr lang="en-US" altLang="zh-CN" b="1">
                                            <a:solidFill>
                                              <a:srgbClr val="000000"/>
                                            </a:solidFill>
                                            <a:latin typeface="宋体" panose="02010600030101010101" pitchFamily="2" charset="-122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Ⅷ</m:t>
                                        </m:r>
                                        <m:r>
                                          <m:rPr>
                                            <m:nor/>
                                          </m:rPr>
                                          <a:rPr lang="zh-CN" altLang="zh-CN" b="1">
                                            <a:solidFill>
                                              <a:srgbClr val="000000"/>
                                            </a:solidFill>
                                            <a:latin typeface="Times New Roman" panose="020206030504050203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族</m:t>
                                        </m:r>
                                        <m:r>
                                          <a:rPr lang="en-US" altLang="zh-CN" b="1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楷体" panose="02010609060101010101" pitchFamily="49" charset="-122"/>
                                            <a:cs typeface="Times New Roman" panose="02020603050405020304" pitchFamily="18" charset="0"/>
                                          </a:rPr>
                                          <m:t>                                    </m:t>
                                        </m:r>
                                      </m:e>
                                    </m:mr>
                                  </m:m>
                                </m:e>
                              </m:d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      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sz="105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-636184"/>
                <a:ext cx="11485848" cy="61534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2875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电离能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比较元素金属性的强弱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一般情况下，元素的第一电离能越小，元素的金属性越强。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确定元素原子的核外电子层排布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由于电子是分层排布的，内层电子比外层电子难失去，因而元素的电离能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发生突变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886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80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740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确定元素的化合价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，即电离能在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之间发生突变，那么元素的原子易形成＋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价离子，且主族元素的最高化合价为＋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或只有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。对于某元素的逐级电离能，若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，则该元素通常显＋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价；若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，则该元素通常显＋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价；若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Cambria Math" panose="02040503050406030204" pitchFamily="18" charset="0"/>
                  </a:rPr>
                  <a:t>≫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，则该元素通常显＋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价。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74074"/>
              </a:xfrm>
              <a:blipFill>
                <a:blip r:embed="rId2"/>
                <a:stretch>
                  <a:fillRect l="-796" r="-849" b="-13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391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判断主族元素的外围电子数或最高化合价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通常用电离能来表示原子或离子失去电子的难易程度。如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小很多，电离能差值很大，说明失去第一个电子比失去第二个电子容易得多，所以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容易失去一个电子形成＋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价离子；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相差不多，而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小很多，所以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容易失去两个电子形成＋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价离子。一般来说，如果某元素的电离能在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之间发生突变，则该元素的原子易形成＋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价离子而不易形成＋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价离子。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556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周期主族元素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的原子序数依次增大，基态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原子的电子总数是其最高能级电子数的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形成淡黄色化合物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最外层电子数相同。下列说法正确的是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第一电离能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简单离子的还原性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简单离子的半径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氢化物水溶液的酸性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</a:p>
        </p:txBody>
      </p:sp>
      <p:pic>
        <p:nvPicPr>
          <p:cNvPr id="3" name="24典例2.eps" descr="id:21474886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4649233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4792693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50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短周期主族元素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能形成淡黄色化合物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结合所学元素化合物知识推断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原子的核外电子排布式是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电子总数是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最高能级电子数是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最外层电子数相同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且主族元素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的原子序数依次增大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可以判断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元素。同主族元素从上到下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第一电离能逐渐减小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同周期元素从左到右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第一电离能呈增大趋势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故第一电离能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元素电负性由大到小的顺序是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则单质得电子能力由强到弱的顺序也是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因此简单离子的还原性由强到弱的顺序是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对应的简单离子中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电子层数最多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半径最大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对应的简单离子电子层数相同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原子序数越大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半径越小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故简单离子半径由大到小的顺序是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对应的氢化物分别是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是强酸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是弱酸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804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254" y="3092965"/>
            <a:ext cx="449804" cy="38462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1194" y="2556026"/>
            <a:ext cx="449804" cy="3846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348" y="2556026"/>
            <a:ext cx="449804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衡量元素金属性和非金属性的强弱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金属元素的电负性越小，金属性越强；非金属性的电负性越大，非金属性越强。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金属的电负性一般小于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，非金属的电负性一般大于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，而位于非金属三角区边界的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类金属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如锗、锑等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的电负性在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左右，它们既有金属性，又有非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判断化合物中元素化合价的正负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电负性数值小的元素在化合物中吸引电子的能力弱，元素的化合价为正值；电负性数值大的元素在化合物中吸引电子的能力强，元素的化合价为负值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886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8" y="889580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0820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302" y="1457166"/>
            <a:ext cx="449804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判断化学键的类型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如果两个成键元素原子间的电负性差值大于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，它们之间通常形成离子键；如果两个成键元素原子间的电负性差值小于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，它们之间通常形成共价键。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1207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对化学学科的发展起到了至关重要的作用。如图是元素周期表短周期的一部分，下列说法正确的是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图中四种元素电负性最大的是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第一电离能大小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原子的外围电子排布式为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单质与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的简单氢化物能发生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置换反应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3.eps" descr="id:21474886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pic>
        <p:nvPicPr>
          <p:cNvPr id="5" name="25sysj475.jpg" descr="id:2147489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1988840"/>
            <a:ext cx="2602329" cy="123772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47235" y="4073169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886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7235" y="4216629"/>
            <a:ext cx="1009650" cy="35941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由图可知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分别为氧、氟、磷、硫元素。图中四种元素电负性最大的是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第一电离能大小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原子的外围电子排布式为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3p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氟单质与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的简单氢化物水发生置换反应生成氧气和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886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4840544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b="1" dirty="0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en-US" altLang="zh-CN" b="1" dirty="0">
                <a:solidFill>
                  <a:srgbClr val="1E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之间的关系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规律</a:t>
            </a:r>
            <a:endParaRPr lang="en-US" altLang="zh-CN" b="1" dirty="0" smtClean="0">
              <a:solidFill>
                <a:srgbClr val="1EB26A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通.eps" descr="id:2147489101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334" y="746948"/>
            <a:ext cx="5325745" cy="539750"/>
          </a:xfrm>
          <a:prstGeom prst="rect">
            <a:avLst/>
          </a:prstGeom>
        </p:spPr>
      </p:pic>
      <p:pic>
        <p:nvPicPr>
          <p:cNvPr id="4" name="情境1.eps" descr="id:21474891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8" y="1493106"/>
            <a:ext cx="1024890" cy="359410"/>
          </a:xfrm>
          <a:prstGeom prst="rect">
            <a:avLst/>
          </a:prstGeom>
        </p:spPr>
      </p:pic>
      <p:pic>
        <p:nvPicPr>
          <p:cNvPr id="5" name="cc68.jpg" descr="id:214748911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178390" y="1988842"/>
            <a:ext cx="5856376" cy="453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0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随着元素原子的核电荷数递增，每到出现碱金属，就开始建立一个新的电子层，随后最外层上的电子数逐渐增多，最后出现稀有气体，形成一个周期，循环往复形成周期系。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元素周期系形成的原因：元素原子核外电子排布的周期性变化。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系中周期所含元素种类的变化规律：由于随着核电荷数的递增，电子在能级里的填充顺序遵循构造原理；元素周期系的周期不是单调的；每一周期里元素的数目并不总是一样多，而是随周期序数的递增逐渐增多，同时，金属元素的数目也逐渐增多。可以把元素周期系的周期发展形象地比喻成螺壳上的螺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元素周期表是呈现元素周期系的表格。元素周期系只有一个，元素周期表多种多样。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442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上述内容可表述如下：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c69.jpg" descr="id:21474891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55612" y="1412776"/>
            <a:ext cx="8496944" cy="437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8056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为原子序数依次增大的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种短周期元素。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的质子总数与电子层数相同，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同周期且相邻，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原子核外电子数是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原子最外层电子数的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与其同主族的短周期元素可形成常见气体甲。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 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种元素可形成化合物乙。下列说法不正确的是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化合物乙是一种酸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形成的常见化合物中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稳定性最好的是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XM</a:t>
            </a:r>
          </a:p>
        </p:txBody>
      </p:sp>
      <p:pic>
        <p:nvPicPr>
          <p:cNvPr id="3" name="24典例1.eps" descr="id:21474885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5157192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5300652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为原子序数依次增大的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种短周期元素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的质子总数与电子层数相同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与其同主族的短周期元素可形成常见的气体甲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同周期且相邻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原子核外电子数是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原子最外层电子数的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种元素形成化合物乙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乙可为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据此判断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362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746948"/>
            <a:ext cx="11485848" cy="46982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推断的一般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思路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关键提醒.eps" descr="id:21474891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2031" y="889580"/>
            <a:ext cx="1725930" cy="359410"/>
          </a:xfrm>
          <a:prstGeom prst="rect">
            <a:avLst/>
          </a:prstGeom>
        </p:spPr>
      </p:pic>
      <p:pic>
        <p:nvPicPr>
          <p:cNvPr id="5" name="25SYSJ476.eps" descr="id:21474891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82838" y="1340768"/>
            <a:ext cx="663157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182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元素周期表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中的规律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递变性规律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三种元素位于元素周期表中如图所示位置，则有下列性质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原子半径：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金属性：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非金属性：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2.eps" descr="id:21474891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024890" cy="359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4234" y="2492896"/>
            <a:ext cx="1561943" cy="15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374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988" y="1988840"/>
            <a:ext cx="2304256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相似性规律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同主族元素性质相似，如图中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对角线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相似，如图中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位置的元素性质可能相似，如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同周期相邻元素性质在某些方面差别不大。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阴上阳下，序大径小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与稀有气体元素同周期的阴离子和下一周期的阳离子，两者具有相同的电子层结构，原子序数大者，粒子的半径小。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42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奇偶规律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在元素周期表中，原子序数是奇数的主族元素，位于奇数族，主要化合价是奇数；原子序数是偶数的主族元素，位于偶数族，主要化合价是偶数。口诀为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奇序奇族奇价，偶序偶族偶价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2513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河北沧州青县一中高二期中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某物质是重要的有机原料，结构如图所示。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为原子序数递增的短周期主族元素，前三周期均有分布。基态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的外围电子排布式为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i="1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同周期，未成对电子数相同。下列说法正确的是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最高价含氧酸的酸性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原子均达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8e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稳定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89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8" y="889580"/>
            <a:ext cx="1116965" cy="359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229" y="2616616"/>
            <a:ext cx="3959144" cy="203067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47235" y="5225297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24答案.eps" descr="id:21474886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7235" y="5368757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9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为原子序数递增的短周期主族元素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前三周期均有分布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的外围电子排布式为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i="1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未成对电子数相同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价阴离子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且位于第三周期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元素。同周期元素从左到右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原子半径逐渐减小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原子半径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206" y="3356992"/>
            <a:ext cx="3959144" cy="203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7041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元素的电负性越大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氯元素的非金属性大于氮元素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所以最高价含氧酸的酸性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原子周围形成四个键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电子稳定结构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个电子后也形成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8e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稳定结构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206" y="3630576"/>
            <a:ext cx="3959144" cy="203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52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构造原理与元素周期表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原子核外电子排布与周期的划分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592719"/>
              </p:ext>
            </p:extLst>
          </p:nvPr>
        </p:nvGraphicFramePr>
        <p:xfrm>
          <a:off x="343709" y="1988840"/>
          <a:ext cx="11502993" cy="3600402"/>
        </p:xfrm>
        <a:graphic>
          <a:graphicData uri="http://schemas.openxmlformats.org/drawingml/2006/table">
            <a:tbl>
              <a:tblPr firstRow="1" firstCol="1" bandRow="1"/>
              <a:tblGrid>
                <a:gridCol w="1324159">
                  <a:extLst>
                    <a:ext uri="{9D8B030D-6E8A-4147-A177-3AD203B41FA5}">
                      <a16:colId xmlns:a16="http://schemas.microsoft.com/office/drawing/2014/main" val="845986525"/>
                    </a:ext>
                  </a:extLst>
                </a:gridCol>
                <a:gridCol w="1324159">
                  <a:extLst>
                    <a:ext uri="{9D8B030D-6E8A-4147-A177-3AD203B41FA5}">
                      <a16:colId xmlns:a16="http://schemas.microsoft.com/office/drawing/2014/main" val="813816902"/>
                    </a:ext>
                  </a:extLst>
                </a:gridCol>
                <a:gridCol w="1519003">
                  <a:extLst>
                    <a:ext uri="{9D8B030D-6E8A-4147-A177-3AD203B41FA5}">
                      <a16:colId xmlns:a16="http://schemas.microsoft.com/office/drawing/2014/main" val="2469890654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3473655977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43618781"/>
                    </a:ext>
                  </a:extLst>
                </a:gridCol>
                <a:gridCol w="1431016">
                  <a:extLst>
                    <a:ext uri="{9D8B030D-6E8A-4147-A177-3AD203B41FA5}">
                      <a16:colId xmlns:a16="http://schemas.microsoft.com/office/drawing/2014/main" val="3755116990"/>
                    </a:ext>
                  </a:extLst>
                </a:gridCol>
              </a:tblGrid>
              <a:tr h="600067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周期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最外层电子排布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各周期增加的能级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元素种数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2484"/>
                  </a:ext>
                </a:extLst>
              </a:tr>
              <a:tr h="6000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最外层最多容纳电子数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556197"/>
                  </a:ext>
                </a:extLst>
              </a:tr>
              <a:tr h="6000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793312"/>
                  </a:ext>
                </a:extLst>
              </a:tr>
              <a:tr h="6000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2p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863240"/>
                  </a:ext>
                </a:extLst>
              </a:tr>
              <a:tr h="6000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3p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2540290"/>
                  </a:ext>
                </a:extLst>
              </a:tr>
              <a:tr h="6000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4p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2013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6447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1988840"/>
            <a:ext cx="1224136" cy="38462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基态原子的外围电子排布式给元素定位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依据电子排布式确定元素在元素周期表中位置的具体方法如下：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第一步：写出基态原子的电子排布式。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第二步：依据电子排布式确定基态原子的最高能层数和价电子数，其中主族元素的价电子数为价电子排布式中的电子总数，如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的价电子排布式为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4p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，故其</a:t>
            </a:r>
            <a:r>
              <a:rPr lang="zh-CN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价电子数为</a:t>
            </a:r>
            <a:r>
              <a:rPr lang="en-US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。过渡元素的价电子数与</a:t>
            </a:r>
            <a:r>
              <a:rPr lang="en-US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能级上的电子数有关，若为</a:t>
            </a:r>
            <a:r>
              <a:rPr lang="en-US" altLang="zh-CN" b="1" spc="-9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9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pc="-9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9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pc="-9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i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pc="-9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9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pc="-9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则其价电子数为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能级上的电子数之和。若为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族元素。若为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，则其价电子数为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能级上的电子数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情境3.eps" descr="id:21474892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1183" y="889580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1701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899842"/>
            <a:ext cx="720080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325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第三步：最高能层数为周期序数，价电子数为族序数，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23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的电子排布式为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3d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，其最高能层为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，价电子数为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在元素周期表中的位置为第四周期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543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山东师范大学附中高二期中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六种短周期主族元素的原子序数依次增大，可形成无机盐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YME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。已知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位于同一周期，基态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原子的价电子排布式为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i="1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元素的某种盐可作净水剂，基态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原子的最外层电子数是其内层电子数的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倍。下列说法正确的是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单质的熔点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中含有离子键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的最高价氧化物对应水化物的碱性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</a:p>
        </p:txBody>
      </p:sp>
      <p:pic>
        <p:nvPicPr>
          <p:cNvPr id="3" name="24典例3.eps" descr="id:2147489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494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5153289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5296749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63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价电子排布式为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i="1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的盐可作净水剂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铝盐如明矾可净水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冰晶石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最外层电子数是内层电子数的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的原子序数顺序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YME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综上所述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据此解答。非金属性越强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同周期金属单质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从左到右熔点升高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故熔点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之间的离子键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的最高价氧化物对应的水合物为</a:t>
            </a:r>
            <a:r>
              <a:rPr lang="en-US" altLang="zh-CN" b="1" u="wavy" dirty="0" err="1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baseline="-25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u="wavy" baseline="-25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金属性越强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最高价氧化物对应水化物的碱性越强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碱性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8104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1988840"/>
            <a:ext cx="576064" cy="384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814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元素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金属性强弱的判断方法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单质与水或非氧化性酸置换出氢的反应越容易发生，说明其金属性越强。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最高价氧化物的水化物的碱性越强，说明其金属性越强。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金属间的置换反应：依据氧化还原反应的规律，金属甲能从金属乙的盐溶液里置换出乙，说明甲的金属性比乙强。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金属活动性顺序表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zh-CN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box>
                              <m:box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boxPr>
                              <m:e>
                                <m:groupChr>
                                  <m:groupChrPr>
                                    <m:chr m:val="→"/>
                                    <m:vertJc m:val="bot"/>
                                    <m:ctrlPr>
                                      <a:rPr lang="zh-CN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groupChrPr>
                                  <m:e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𝐊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𝐂𝐚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𝐍𝐚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𝐌𝐠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𝐀𝐥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𝐙𝐧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𝐅𝐞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𝐒𝐧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𝐏𝐛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d>
                                      <m:dPr>
                                        <m:ctrlPr>
                                          <a:rPr lang="zh-CN" altLang="zh-CN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𝐇</m:t>
                                        </m:r>
                                      </m:e>
                                    </m:d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𝐂𝐮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𝐇𝐠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𝐀𝐠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𝐏𝐭</m:t>
                                    </m:r>
                                    <m:r>
                                      <a:rPr lang="en-US" altLang="zh-CN" b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  </m:t>
                                    </m:r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𝐀𝐮</m:t>
                                    </m:r>
                                  </m:e>
                                </m:groupChr>
                              </m:e>
                            </m:box>
                          </m:e>
                        </m:mr>
                        <m:mr>
                          <m:e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金属性逐渐减弱</m:t>
                            </m:r>
                          </m:e>
                        </m:mr>
                      </m:m>
                    </m:oMath>
                  </m:oMathPara>
                </a14:m>
                <a:endParaRPr lang="en-US" altLang="zh-CN" sz="10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81410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4.eps" descr="id:21474892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2034" y="889580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511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7494" y="1988840"/>
            <a:ext cx="576064" cy="3846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310" y="899842"/>
            <a:ext cx="971616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金属阳离子氧化性的强弱：金属阳离子的氧化性越强，对应金属的金属性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原电池反应中的正负极：两金属同时作原电池的电极，作负极的金属，其金属性较强。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元素第一电离能的大小：元素的第一电离能数值越小，元素的原子越易失去电子，元素的金属性越强。但元素的价电子排布影响元素的第一电离能，如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3s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为全充满状态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相对稳定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的第一电离能大于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的第一电离能。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元素的电负性越小，元素原子失电子能力越强，元素的金属性越强。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9459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4564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KCl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b="1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600" b="1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600" b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</m:t>
                            </m:r>
                            <m:r>
                              <a:rPr lang="en-US" altLang="zh-CN" sz="2600" b="1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𝟖𝟓𝟎</m:t>
                            </m:r>
                            <m:r>
                              <a:rPr lang="en-US" altLang="zh-CN" sz="2600" b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℃  </m:t>
                            </m:r>
                          </m:e>
                        </m:bar>
                      </m:num>
                      <m:den>
                        <m:r>
                          <a:rPr lang="en-US" altLang="zh-CN" sz="2600" b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可制备金属钾。下列说法正确的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r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半径大小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熔点高低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电负性大小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金属性强弱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45641"/>
              </a:xfrm>
              <a:blipFill>
                <a:blip r:embed="rId2"/>
                <a:stretch>
                  <a:fillRect l="-796" r="-849" b="-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4.eps" descr="id:21474892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1124744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4433209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C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7235" y="4576669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4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K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的电子层结构相同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的核电荷数比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电子层结构相同的两个粒子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核电荷数越大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粒子半径越小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所以半径大小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u="wavy" baseline="30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碱金属从上到下熔、沸点逐渐降低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故熔点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在同周期元素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从左到右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电负性是递增的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则电负性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同主族元素从上到下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元素的金属性逐渐增强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301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464" y="4346208"/>
            <a:ext cx="955645" cy="38462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8372" y="2537286"/>
            <a:ext cx="648072" cy="384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4325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元素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非金属性强弱的判断方法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单质跟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化合的难易程度、条件及生成氢化物的稳定性：越容易跟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化合，生成的氢化物也就越稳定，氢化物的还原性也就越弱，说明其非金属性也就越强。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最高价氧化物的水化物的酸性越强，说明其非金属性越强。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非金属单质间的置换反应。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例如，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2KI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6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6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6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2KCl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，说明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的非金属性大于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元素的原子对应阴离子的还原性越强，元素的非金属性越弱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43250"/>
              </a:xfrm>
              <a:blipFill>
                <a:blip r:embed="rId3"/>
                <a:stretch>
                  <a:fillRect l="-796" r="-849" b="-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5.eps" descr="id:21474892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889580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815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元素第一电离能的数值越大，表明元素原子失电子的能力越弱，得电子的能力越强，元素的非金属性越强。但元素的价电子排布影响元素的第一电离能，如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，但非金属性：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元素的电负性越大，元素原子得电子的能力越强，元素的非金属性越强。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8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551470"/>
              </p:ext>
            </p:extLst>
          </p:nvPr>
        </p:nvGraphicFramePr>
        <p:xfrm>
          <a:off x="343709" y="980728"/>
          <a:ext cx="11502993" cy="3384375"/>
        </p:xfrm>
        <a:graphic>
          <a:graphicData uri="http://schemas.openxmlformats.org/drawingml/2006/table">
            <a:tbl>
              <a:tblPr firstRow="1" firstCol="1" bandRow="1"/>
              <a:tblGrid>
                <a:gridCol w="1324159">
                  <a:extLst>
                    <a:ext uri="{9D8B030D-6E8A-4147-A177-3AD203B41FA5}">
                      <a16:colId xmlns:a16="http://schemas.microsoft.com/office/drawing/2014/main" val="845986525"/>
                    </a:ext>
                  </a:extLst>
                </a:gridCol>
                <a:gridCol w="1324159">
                  <a:extLst>
                    <a:ext uri="{9D8B030D-6E8A-4147-A177-3AD203B41FA5}">
                      <a16:colId xmlns:a16="http://schemas.microsoft.com/office/drawing/2014/main" val="813816902"/>
                    </a:ext>
                  </a:extLst>
                </a:gridCol>
                <a:gridCol w="1519003">
                  <a:extLst>
                    <a:ext uri="{9D8B030D-6E8A-4147-A177-3AD203B41FA5}">
                      <a16:colId xmlns:a16="http://schemas.microsoft.com/office/drawing/2014/main" val="2469890654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3473655977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43618781"/>
                    </a:ext>
                  </a:extLst>
                </a:gridCol>
                <a:gridCol w="1431016">
                  <a:extLst>
                    <a:ext uri="{9D8B030D-6E8A-4147-A177-3AD203B41FA5}">
                      <a16:colId xmlns:a16="http://schemas.microsoft.com/office/drawing/2014/main" val="3755116990"/>
                    </a:ext>
                  </a:extLst>
                </a:gridCol>
              </a:tblGrid>
              <a:tr h="67687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周期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最外层电子排布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各周期增加的能级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元素种数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92484"/>
                  </a:ext>
                </a:extLst>
              </a:tr>
              <a:tr h="6768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最外层最多容纳电子数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556197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五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5s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4d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5p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379613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5d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6p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043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5f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未完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4141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1140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江苏苏州中学高二月考改编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种短周期元素，原子序数依次增大。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是元素周期表中原子半径最小的元素，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原子最外层电子数是次外层电子数的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倍，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处于同一周期，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处于同一族，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原子的核外电子数之和与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原子的核外电子数之和相等。下列说法正确的是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具有相同电子层结构的离子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其半径依次增大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的第一电离能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分别与元素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形成的化合物的热稳定性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的最高价氧化物的水化物都是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强酸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5.eps" descr="id:21474892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116965" cy="35941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7235" y="5225297"/>
            <a:ext cx="11499467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8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7235" y="5368757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23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是元素周期表中原子半径最小的元素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为氢元素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原子最外层电子数是次外层电子数的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为氧元素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处于同一周期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处于同一族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为硫元素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原子的核外电子数之和与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原子的核外电子数之和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的核电荷数小于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只能等于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为钠元素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为铝元素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从而得出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元素。元素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其离子具有相同的电子层结构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核电荷数依次增大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其离子半径依次减小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同周期元素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从左到右第一电离能呈增大趋势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同主族元素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从上到下第一电离能逐渐减小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则第一电离能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非金属性越强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对应氢化物的热稳定性越强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分别与元素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形成的化合物的热稳定性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u="wavy" baseline="-25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u="wavy" baseline="-25000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的最高价氧化物的水化物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为两性氢氧化物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88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00965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41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原子核外电子排布与主族的划分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457511"/>
              </p:ext>
            </p:extLst>
          </p:nvPr>
        </p:nvGraphicFramePr>
        <p:xfrm>
          <a:off x="343708" y="1484784"/>
          <a:ext cx="11502995" cy="2665612"/>
        </p:xfrm>
        <a:graphic>
          <a:graphicData uri="http://schemas.openxmlformats.org/drawingml/2006/table">
            <a:tbl>
              <a:tblPr firstRow="1" firstCol="1" bandRow="1"/>
              <a:tblGrid>
                <a:gridCol w="2367122">
                  <a:extLst>
                    <a:ext uri="{9D8B030D-6E8A-4147-A177-3AD203B41FA5}">
                      <a16:colId xmlns:a16="http://schemas.microsoft.com/office/drawing/2014/main" val="1630998596"/>
                    </a:ext>
                  </a:extLst>
                </a:gridCol>
                <a:gridCol w="815242">
                  <a:extLst>
                    <a:ext uri="{9D8B030D-6E8A-4147-A177-3AD203B41FA5}">
                      <a16:colId xmlns:a16="http://schemas.microsoft.com/office/drawing/2014/main" val="2221394005"/>
                    </a:ext>
                  </a:extLst>
                </a:gridCol>
                <a:gridCol w="980251">
                  <a:extLst>
                    <a:ext uri="{9D8B030D-6E8A-4147-A177-3AD203B41FA5}">
                      <a16:colId xmlns:a16="http://schemas.microsoft.com/office/drawing/2014/main" val="171012574"/>
                    </a:ext>
                  </a:extLst>
                </a:gridCol>
                <a:gridCol w="1468076">
                  <a:extLst>
                    <a:ext uri="{9D8B030D-6E8A-4147-A177-3AD203B41FA5}">
                      <a16:colId xmlns:a16="http://schemas.microsoft.com/office/drawing/2014/main" val="727203088"/>
                    </a:ext>
                  </a:extLst>
                </a:gridCol>
                <a:gridCol w="1468076">
                  <a:extLst>
                    <a:ext uri="{9D8B030D-6E8A-4147-A177-3AD203B41FA5}">
                      <a16:colId xmlns:a16="http://schemas.microsoft.com/office/drawing/2014/main" val="1951922897"/>
                    </a:ext>
                  </a:extLst>
                </a:gridCol>
                <a:gridCol w="1468076">
                  <a:extLst>
                    <a:ext uri="{9D8B030D-6E8A-4147-A177-3AD203B41FA5}">
                      <a16:colId xmlns:a16="http://schemas.microsoft.com/office/drawing/2014/main" val="1274402506"/>
                    </a:ext>
                  </a:extLst>
                </a:gridCol>
                <a:gridCol w="1468076">
                  <a:extLst>
                    <a:ext uri="{9D8B030D-6E8A-4147-A177-3AD203B41FA5}">
                      <a16:colId xmlns:a16="http://schemas.microsoft.com/office/drawing/2014/main" val="1155221078"/>
                    </a:ext>
                  </a:extLst>
                </a:gridCol>
                <a:gridCol w="1468076">
                  <a:extLst>
                    <a:ext uri="{9D8B030D-6E8A-4147-A177-3AD203B41FA5}">
                      <a16:colId xmlns:a16="http://schemas.microsoft.com/office/drawing/2014/main" val="1502253875"/>
                    </a:ext>
                  </a:extLst>
                </a:gridCol>
              </a:tblGrid>
              <a:tr h="6664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族数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ⅠA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ⅡA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ⅢA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ⅣA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ⅤA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ⅥA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ⅦA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967416"/>
                  </a:ext>
                </a:extLst>
              </a:tr>
              <a:tr h="6664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外围电子排布式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861899"/>
                  </a:ext>
                </a:extLst>
              </a:tr>
              <a:tr h="6664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列数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485418"/>
                  </a:ext>
                </a:extLst>
              </a:tr>
              <a:tr h="6664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外围电子数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199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816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微粒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半径的大小比较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微粒半径大小比较的常用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84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746589"/>
              </p:ext>
            </p:extLst>
          </p:nvPr>
        </p:nvGraphicFramePr>
        <p:xfrm>
          <a:off x="343709" y="1916832"/>
          <a:ext cx="11502992" cy="2952328"/>
        </p:xfrm>
        <a:graphic>
          <a:graphicData uri="http://schemas.openxmlformats.org/drawingml/2006/table">
            <a:tbl>
              <a:tblPr firstRow="1" firstCol="1" bandRow="1"/>
              <a:tblGrid>
                <a:gridCol w="926961">
                  <a:extLst>
                    <a:ext uri="{9D8B030D-6E8A-4147-A177-3AD203B41FA5}">
                      <a16:colId xmlns:a16="http://schemas.microsoft.com/office/drawing/2014/main" val="128798857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4249693496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3218021618"/>
                    </a:ext>
                  </a:extLst>
                </a:gridCol>
                <a:gridCol w="3447239">
                  <a:extLst>
                    <a:ext uri="{9D8B030D-6E8A-4147-A177-3AD203B41FA5}">
                      <a16:colId xmlns:a16="http://schemas.microsoft.com/office/drawing/2014/main" val="3334528865"/>
                    </a:ext>
                  </a:extLst>
                </a:gridCol>
              </a:tblGrid>
              <a:tr h="73808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微粒特点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633452"/>
                  </a:ext>
                </a:extLst>
              </a:tr>
              <a:tr h="738082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同周期主族元素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核电荷数越大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927755"/>
                  </a:ext>
                </a:extLst>
              </a:tr>
              <a:tr h="7380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同主族元素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原子的电子层越多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885966"/>
                  </a:ext>
                </a:extLst>
              </a:tr>
              <a:tr h="73808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一般原子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一般原子的电子层越多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501" marR="12501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9420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5364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755473"/>
              </p:ext>
            </p:extLst>
          </p:nvPr>
        </p:nvGraphicFramePr>
        <p:xfrm>
          <a:off x="334568" y="908720"/>
          <a:ext cx="11521280" cy="3960440"/>
        </p:xfrm>
        <a:graphic>
          <a:graphicData uri="http://schemas.openxmlformats.org/drawingml/2006/table">
            <a:tbl>
              <a:tblPr firstRow="1" firstCol="1" bandRow="1"/>
              <a:tblGrid>
                <a:gridCol w="792086">
                  <a:extLst>
                    <a:ext uri="{9D8B030D-6E8A-4147-A177-3AD203B41FA5}">
                      <a16:colId xmlns:a16="http://schemas.microsoft.com/office/drawing/2014/main" val="3111254268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2734684921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4276165710"/>
                    </a:ext>
                  </a:extLst>
                </a:gridCol>
                <a:gridCol w="4464498">
                  <a:extLst>
                    <a:ext uri="{9D8B030D-6E8A-4147-A177-3AD203B41FA5}">
                      <a16:colId xmlns:a16="http://schemas.microsoft.com/office/drawing/2014/main" val="2705551734"/>
                    </a:ext>
                  </a:extLst>
                </a:gridCol>
              </a:tblGrid>
              <a:tr h="62967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微粒特点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比较方法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687283"/>
                  </a:ext>
                </a:extLst>
              </a:tr>
              <a:tr h="62967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离子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核外电子排布相同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核电荷数越大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Mg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1341754"/>
                  </a:ext>
                </a:extLst>
              </a:tr>
              <a:tr h="13505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电子数和核电荷数均不同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以电子数或核电荷数相同的微粒作参照物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524983"/>
                  </a:ext>
                </a:extLst>
              </a:tr>
              <a:tr h="1350544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同种元素的原子和离子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核外电子数越多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价态越高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半径越小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466" marR="7466" marT="0" marB="0" anchor="ctr">
                    <a:lnL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095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43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微粒半径大小比较的思路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一看层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：先看能层数，一般能层数越多，微粒半径越大。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二看核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：若能层数相同，则看核电荷数，核电荷数越大，微粒半径越小。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三看电子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：若能层数、核电荷数均相同，则看核外电子数，电子数多的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4627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4823</Words>
  <Application>Microsoft Office PowerPoint</Application>
  <PresentationFormat>自定义</PresentationFormat>
  <Paragraphs>317</Paragraphs>
  <Slides>51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429</cp:revision>
  <dcterms:created xsi:type="dcterms:W3CDTF">2020-11-06T05:24:00Z</dcterms:created>
  <dcterms:modified xsi:type="dcterms:W3CDTF">2025-08-01T00:57:24Z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